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104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A99DA72D-5F9E-4FAE-8046-27DDBD04E3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33ECAF4-078C-4B9F-A9A1-A57F09E23B0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7A347-BF59-4D17-BEA5-C9D4A2E22B0F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2665BFA-4BDA-4B6E-B28A-667AADBC884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株式会社ジーウェイブ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013148F-E7F0-4E94-9EF7-1088ACD181F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E34527-41D1-4F67-A61A-E45FD8E8BD4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126490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59C59-04F6-4A91-8DC2-5865F71DF389}" type="datetimeFigureOut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/>
              <a:t>株式会社ジーウェイブ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966183-93D7-4179-9C25-7DA3C4BC5C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97244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ja-JP" altLang="en-US"/>
              <a:t>株式会社ジーウェイブ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966183-93D7-4179-9C25-7DA3C4BC5C6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0655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9463" y="6482280"/>
            <a:ext cx="925717" cy="239195"/>
          </a:xfrm>
        </p:spPr>
        <p:txBody>
          <a:bodyPr/>
          <a:lstStyle>
            <a:lvl1pPr>
              <a:defRPr sz="1000"/>
            </a:lvl1pPr>
          </a:lstStyle>
          <a:p>
            <a:fld id="{2306123A-87B4-43F3-B219-A8EDA38BCC50}" type="datetime1">
              <a:rPr lang="ja-JP" altLang="en-US" smtClean="0"/>
              <a:t>2019/4/15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99730" y="6482281"/>
            <a:ext cx="3086100" cy="239195"/>
          </a:xfrm>
        </p:spPr>
        <p:txBody>
          <a:bodyPr/>
          <a:lstStyle>
            <a:lvl1pPr>
              <a:defRPr sz="1000"/>
            </a:lvl1pPr>
          </a:lstStyle>
          <a:p>
            <a:r>
              <a:rPr lang="ja-JP" altLang="en-US"/>
              <a:t>株式会社ジーウェイブ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92929" y="6482281"/>
            <a:ext cx="2057400" cy="239195"/>
          </a:xfrm>
        </p:spPr>
        <p:txBody>
          <a:bodyPr/>
          <a:lstStyle>
            <a:lvl1pPr>
              <a:defRPr sz="1000"/>
            </a:lvl1pPr>
          </a:lstStyle>
          <a:p>
            <a:fld id="{84A9270A-451A-4934-A7EB-861D189945D9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3665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E66D3-BD23-4CBC-8329-A7D83CA37A7C}" type="datetime1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株式会社ジーウェイブ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270A-451A-4934-A7EB-861D18994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273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04A9A-ED2B-48CB-8F5C-A29A69B11816}" type="datetime1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株式会社ジーウェイブ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270A-451A-4934-A7EB-861D18994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73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E4716-488C-4203-A9E3-7CC0ECC1ED1A}" type="datetime1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株式会社ジーウェイブ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270A-451A-4934-A7EB-861D18994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4709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5E876-E2EF-4414-B85B-505C0D02A365}" type="datetime1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株式会社ジーウェイブ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270A-451A-4934-A7EB-861D18994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6143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6A02D-7EEA-4DF1-9063-5F6AF70D362B}" type="datetime1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株式会社ジーウェイブ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270A-451A-4934-A7EB-861D18994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6629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55414-2EEB-4339-AD0A-20A30CB172FF}" type="datetime1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株式会社ジーウェイブ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270A-451A-4934-A7EB-861D18994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961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B1AD-0EA7-4A56-A469-10AF96C9CC4A}" type="datetime1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株式会社ジーウェイブ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270A-451A-4934-A7EB-861D18994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159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7CCC2-5311-460E-A32C-D12025E400B5}" type="datetime1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株式会社ジーウェイブ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270A-451A-4934-A7EB-861D18994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20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276B-FE81-419D-9932-B19F4CB24078}" type="datetime1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株式会社ジーウェイブ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270A-451A-4934-A7EB-861D18994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888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A3E2A-72AD-4688-B8E4-BA652CFB1F09}" type="datetime1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株式会社ジーウェイブ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9270A-451A-4934-A7EB-861D18994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786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F9978-B58B-4ECF-B1A5-48F4A561438B}" type="datetime1">
              <a:rPr kumimoji="1" lang="ja-JP" altLang="en-US" smtClean="0"/>
              <a:t>2019/4/15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/>
              <a:t>株式会社ジーウェイブ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9270A-451A-4934-A7EB-861D18994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381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正方形/長方形 272">
            <a:extLst>
              <a:ext uri="{FF2B5EF4-FFF2-40B4-BE49-F238E27FC236}">
                <a16:creationId xmlns:a16="http://schemas.microsoft.com/office/drawing/2014/main" id="{15FACB8E-EF96-4FC5-8727-F82195283777}"/>
              </a:ext>
            </a:extLst>
          </p:cNvPr>
          <p:cNvSpPr/>
          <p:nvPr/>
        </p:nvSpPr>
        <p:spPr>
          <a:xfrm>
            <a:off x="414338" y="2323305"/>
            <a:ext cx="5885983" cy="39453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ja-JP" altLang="en-US" sz="1050" dirty="0">
                <a:solidFill>
                  <a:schemeClr val="tx1"/>
                </a:solidFill>
              </a:rPr>
              <a:t>クラウドサービス管内</a:t>
            </a:r>
          </a:p>
        </p:txBody>
      </p:sp>
      <p:sp>
        <p:nvSpPr>
          <p:cNvPr id="84" name="フローチャート: 結合子 83">
            <a:extLst>
              <a:ext uri="{FF2B5EF4-FFF2-40B4-BE49-F238E27FC236}">
                <a16:creationId xmlns:a16="http://schemas.microsoft.com/office/drawing/2014/main" id="{430A1D31-55EA-4CE5-8EA8-15E57237832A}"/>
              </a:ext>
            </a:extLst>
          </p:cNvPr>
          <p:cNvSpPr/>
          <p:nvPr/>
        </p:nvSpPr>
        <p:spPr>
          <a:xfrm>
            <a:off x="2160544" y="1725279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8" name="コネクタ: カギ線 97">
            <a:extLst>
              <a:ext uri="{FF2B5EF4-FFF2-40B4-BE49-F238E27FC236}">
                <a16:creationId xmlns:a16="http://schemas.microsoft.com/office/drawing/2014/main" id="{5612035C-C999-42A5-AFF9-1AC5826FACE3}"/>
              </a:ext>
            </a:extLst>
          </p:cNvPr>
          <p:cNvCxnSpPr>
            <a:cxnSpLocks/>
            <a:stCxn id="106" idx="2"/>
            <a:endCxn id="84" idx="0"/>
          </p:cNvCxnSpPr>
          <p:nvPr/>
        </p:nvCxnSpPr>
        <p:spPr>
          <a:xfrm rot="5400000">
            <a:off x="2067690" y="1524357"/>
            <a:ext cx="400933" cy="910"/>
          </a:xfrm>
          <a:prstGeom prst="bentConnector3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コネクタ: カギ線 45">
            <a:extLst>
              <a:ext uri="{FF2B5EF4-FFF2-40B4-BE49-F238E27FC236}">
                <a16:creationId xmlns:a16="http://schemas.microsoft.com/office/drawing/2014/main" id="{6198F986-CBC1-4CB2-ADB7-1E6FF18A2AF0}"/>
              </a:ext>
            </a:extLst>
          </p:cNvPr>
          <p:cNvCxnSpPr>
            <a:cxnSpLocks/>
            <a:stCxn id="84" idx="4"/>
            <a:endCxn id="63" idx="0"/>
          </p:cNvCxnSpPr>
          <p:nvPr/>
        </p:nvCxnSpPr>
        <p:spPr>
          <a:xfrm rot="5400000">
            <a:off x="1962809" y="2242609"/>
            <a:ext cx="607909" cy="1876"/>
          </a:xfrm>
          <a:prstGeom prst="bentConnector3">
            <a:avLst>
              <a:gd name="adj1" fmla="val 50000"/>
            </a:avLst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フローチャート: 和接合 19">
            <a:extLst>
              <a:ext uri="{FF2B5EF4-FFF2-40B4-BE49-F238E27FC236}">
                <a16:creationId xmlns:a16="http://schemas.microsoft.com/office/drawing/2014/main" id="{261E5E12-DDCA-48E4-B313-DD4E63B7F340}"/>
              </a:ext>
            </a:extLst>
          </p:cNvPr>
          <p:cNvSpPr/>
          <p:nvPr/>
        </p:nvSpPr>
        <p:spPr>
          <a:xfrm>
            <a:off x="704850" y="1670198"/>
            <a:ext cx="4610100" cy="348852"/>
          </a:xfrm>
          <a:prstGeom prst="flowChartSummingJunction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900" dirty="0">
                <a:solidFill>
                  <a:schemeClr val="tx1"/>
                </a:solidFill>
              </a:rPr>
              <a:t>インターネット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0E03049-6F00-433B-B045-7E0DE36445B3}"/>
              </a:ext>
            </a:extLst>
          </p:cNvPr>
          <p:cNvSpPr/>
          <p:nvPr/>
        </p:nvSpPr>
        <p:spPr>
          <a:xfrm>
            <a:off x="7037781" y="1394979"/>
            <a:ext cx="1497090" cy="7306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900" dirty="0">
                <a:solidFill>
                  <a:schemeClr val="tx1"/>
                </a:solidFill>
              </a:rPr>
              <a:t>閉域網拠点</a:t>
            </a:r>
            <a:r>
              <a:rPr lang="en-US" altLang="ja-JP" sz="900" dirty="0">
                <a:solidFill>
                  <a:schemeClr val="tx1"/>
                </a:solidFill>
              </a:rPr>
              <a:t>(DC</a:t>
            </a:r>
            <a:r>
              <a:rPr lang="ja-JP" altLang="en-US" sz="900" dirty="0">
                <a:solidFill>
                  <a:schemeClr val="tx1"/>
                </a:solidFill>
              </a:rPr>
              <a:t>等</a:t>
            </a:r>
            <a:r>
              <a:rPr lang="en-US" altLang="ja-JP" sz="900" dirty="0">
                <a:solidFill>
                  <a:schemeClr val="tx1"/>
                </a:solidFill>
              </a:rPr>
              <a:t>)</a:t>
            </a:r>
            <a:endParaRPr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17" name="円柱 16">
            <a:extLst>
              <a:ext uri="{FF2B5EF4-FFF2-40B4-BE49-F238E27FC236}">
                <a16:creationId xmlns:a16="http://schemas.microsoft.com/office/drawing/2014/main" id="{F9A3D735-91E7-43D4-9BB6-A2E3D2F67668}"/>
              </a:ext>
            </a:extLst>
          </p:cNvPr>
          <p:cNvSpPr/>
          <p:nvPr/>
        </p:nvSpPr>
        <p:spPr>
          <a:xfrm rot="5400000">
            <a:off x="3240874" y="374384"/>
            <a:ext cx="214314" cy="5490448"/>
          </a:xfrm>
          <a:prstGeom prst="can">
            <a:avLst>
              <a:gd name="adj" fmla="val 45961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altLang="ja-JP" sz="788" dirty="0">
                <a:solidFill>
                  <a:schemeClr val="tx1"/>
                </a:solidFill>
              </a:rPr>
              <a:t>2.</a:t>
            </a:r>
            <a:r>
              <a:rPr lang="ja-JP" altLang="en-US" sz="788" dirty="0">
                <a:solidFill>
                  <a:schemeClr val="tx1"/>
                </a:solidFill>
              </a:rPr>
              <a:t> クラウド共有ネットワーク</a:t>
            </a:r>
          </a:p>
        </p:txBody>
      </p:sp>
      <p:sp>
        <p:nvSpPr>
          <p:cNvPr id="94" name="L 字 93">
            <a:extLst>
              <a:ext uri="{FF2B5EF4-FFF2-40B4-BE49-F238E27FC236}">
                <a16:creationId xmlns:a16="http://schemas.microsoft.com/office/drawing/2014/main" id="{A7609A1A-5C7B-4681-A0AE-D94E2E22EEBB}"/>
              </a:ext>
            </a:extLst>
          </p:cNvPr>
          <p:cNvSpPr/>
          <p:nvPr/>
        </p:nvSpPr>
        <p:spPr>
          <a:xfrm rot="10800000" flipH="1">
            <a:off x="4608269" y="1694058"/>
            <a:ext cx="2653761" cy="1705932"/>
          </a:xfrm>
          <a:prstGeom prst="corner">
            <a:avLst>
              <a:gd name="adj1" fmla="val 18339"/>
              <a:gd name="adj2" fmla="val 19504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ローチャート: 処理 5">
            <a:extLst>
              <a:ext uri="{FF2B5EF4-FFF2-40B4-BE49-F238E27FC236}">
                <a16:creationId xmlns:a16="http://schemas.microsoft.com/office/drawing/2014/main" id="{886D4A59-8A35-4719-B17D-BDEE4E47538F}"/>
              </a:ext>
            </a:extLst>
          </p:cNvPr>
          <p:cNvSpPr/>
          <p:nvPr/>
        </p:nvSpPr>
        <p:spPr>
          <a:xfrm>
            <a:off x="917372" y="4140328"/>
            <a:ext cx="2524138" cy="549476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sz="900" dirty="0">
                <a:solidFill>
                  <a:schemeClr val="tx1"/>
                </a:solidFill>
              </a:rPr>
              <a:t>6.</a:t>
            </a:r>
            <a:r>
              <a:rPr lang="ja-JP" altLang="en-US" sz="900" dirty="0">
                <a:solidFill>
                  <a:schemeClr val="tx1"/>
                </a:solidFill>
              </a:rPr>
              <a:t>ウェブサーバ</a:t>
            </a:r>
          </a:p>
        </p:txBody>
      </p:sp>
      <p:sp>
        <p:nvSpPr>
          <p:cNvPr id="56" name="円柱 55">
            <a:extLst>
              <a:ext uri="{FF2B5EF4-FFF2-40B4-BE49-F238E27FC236}">
                <a16:creationId xmlns:a16="http://schemas.microsoft.com/office/drawing/2014/main" id="{6C1E87C0-0F10-4DFE-8476-104083F38208}"/>
              </a:ext>
            </a:extLst>
          </p:cNvPr>
          <p:cNvSpPr/>
          <p:nvPr/>
        </p:nvSpPr>
        <p:spPr>
          <a:xfrm rot="5400000">
            <a:off x="4108800" y="2302267"/>
            <a:ext cx="214314" cy="3188270"/>
          </a:xfrm>
          <a:prstGeom prst="can">
            <a:avLst>
              <a:gd name="adj" fmla="val 45961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altLang="ja-JP" sz="788" dirty="0">
                <a:solidFill>
                  <a:schemeClr val="tx1"/>
                </a:solidFill>
              </a:rPr>
              <a:t>5.</a:t>
            </a:r>
            <a:r>
              <a:rPr lang="ja-JP" altLang="en-US" sz="788" dirty="0">
                <a:solidFill>
                  <a:schemeClr val="tx1"/>
                </a:solidFill>
              </a:rPr>
              <a:t> </a:t>
            </a:r>
            <a:r>
              <a:rPr lang="en-US" altLang="ja-JP" sz="788" dirty="0">
                <a:solidFill>
                  <a:schemeClr val="tx1"/>
                </a:solidFill>
              </a:rPr>
              <a:t>VPN</a:t>
            </a:r>
            <a:r>
              <a:rPr lang="ja-JP" altLang="en-US" sz="788" dirty="0">
                <a:solidFill>
                  <a:schemeClr val="tx1"/>
                </a:solidFill>
              </a:rPr>
              <a:t>用スイッチ</a:t>
            </a:r>
          </a:p>
        </p:txBody>
      </p:sp>
      <p:cxnSp>
        <p:nvCxnSpPr>
          <p:cNvPr id="97" name="コネクタ: カギ線 96">
            <a:extLst>
              <a:ext uri="{FF2B5EF4-FFF2-40B4-BE49-F238E27FC236}">
                <a16:creationId xmlns:a16="http://schemas.microsoft.com/office/drawing/2014/main" id="{C0ACCDF4-E760-4FBA-9F4F-6F253ED57B12}"/>
              </a:ext>
            </a:extLst>
          </p:cNvPr>
          <p:cNvCxnSpPr>
            <a:cxnSpLocks/>
            <a:stCxn id="107" idx="0"/>
            <a:endCxn id="135" idx="1"/>
          </p:cNvCxnSpPr>
          <p:nvPr/>
        </p:nvCxnSpPr>
        <p:spPr>
          <a:xfrm rot="5400000" flipH="1" flipV="1">
            <a:off x="5205111" y="1418346"/>
            <a:ext cx="1607564" cy="2458822"/>
          </a:xfrm>
          <a:prstGeom prst="bentConnector2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9" name="四角形: 角を丸くする 268">
            <a:extLst>
              <a:ext uri="{FF2B5EF4-FFF2-40B4-BE49-F238E27FC236}">
                <a16:creationId xmlns:a16="http://schemas.microsoft.com/office/drawing/2014/main" id="{7AAB08CA-060D-4FA7-A04F-8B07BF9FD615}"/>
              </a:ext>
            </a:extLst>
          </p:cNvPr>
          <p:cNvSpPr/>
          <p:nvPr/>
        </p:nvSpPr>
        <p:spPr>
          <a:xfrm>
            <a:off x="3880772" y="4052238"/>
            <a:ext cx="2011734" cy="72739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フローチャート: 処理 79">
            <a:extLst>
              <a:ext uri="{FF2B5EF4-FFF2-40B4-BE49-F238E27FC236}">
                <a16:creationId xmlns:a16="http://schemas.microsoft.com/office/drawing/2014/main" id="{B22EFEF5-5175-42B2-A056-B95429ECB024}"/>
              </a:ext>
            </a:extLst>
          </p:cNvPr>
          <p:cNvSpPr/>
          <p:nvPr/>
        </p:nvSpPr>
        <p:spPr>
          <a:xfrm>
            <a:off x="3946937" y="4140328"/>
            <a:ext cx="1811867" cy="549476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altLang="ja-JP" sz="900" dirty="0">
                <a:solidFill>
                  <a:schemeClr val="tx1"/>
                </a:solidFill>
              </a:rPr>
              <a:t>7.</a:t>
            </a:r>
            <a:r>
              <a:rPr lang="ja-JP" altLang="en-US" sz="900" dirty="0">
                <a:solidFill>
                  <a:schemeClr val="tx1"/>
                </a:solidFill>
              </a:rPr>
              <a:t> ファイル共有サーバ</a:t>
            </a:r>
          </a:p>
        </p:txBody>
      </p:sp>
      <p:sp>
        <p:nvSpPr>
          <p:cNvPr id="14" name="円柱 13">
            <a:extLst>
              <a:ext uri="{FF2B5EF4-FFF2-40B4-BE49-F238E27FC236}">
                <a16:creationId xmlns:a16="http://schemas.microsoft.com/office/drawing/2014/main" id="{D7208F77-C879-4F44-B993-A72CCF92FD28}"/>
              </a:ext>
            </a:extLst>
          </p:cNvPr>
          <p:cNvSpPr/>
          <p:nvPr/>
        </p:nvSpPr>
        <p:spPr>
          <a:xfrm rot="5400000">
            <a:off x="3269566" y="2981549"/>
            <a:ext cx="195030" cy="3895738"/>
          </a:xfrm>
          <a:prstGeom prst="can">
            <a:avLst>
              <a:gd name="adj" fmla="val 45961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altLang="ja-JP" sz="788" dirty="0">
                <a:solidFill>
                  <a:schemeClr val="tx1"/>
                </a:solidFill>
              </a:rPr>
              <a:t>8.</a:t>
            </a:r>
            <a:r>
              <a:rPr lang="ja-JP" altLang="en-US" sz="788" dirty="0">
                <a:solidFill>
                  <a:schemeClr val="tx1"/>
                </a:solidFill>
              </a:rPr>
              <a:t> 予約システム占有ローカルスイッチ</a:t>
            </a:r>
          </a:p>
        </p:txBody>
      </p:sp>
      <p:sp>
        <p:nvSpPr>
          <p:cNvPr id="122" name="フローチャート: 処理 121">
            <a:extLst>
              <a:ext uri="{FF2B5EF4-FFF2-40B4-BE49-F238E27FC236}">
                <a16:creationId xmlns:a16="http://schemas.microsoft.com/office/drawing/2014/main" id="{0FEE6CA1-5A18-4A59-BAE1-3FA968CB5D69}"/>
              </a:ext>
            </a:extLst>
          </p:cNvPr>
          <p:cNvSpPr/>
          <p:nvPr/>
        </p:nvSpPr>
        <p:spPr>
          <a:xfrm>
            <a:off x="6524486" y="2935797"/>
            <a:ext cx="1068732" cy="1071011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ja-JP" altLang="en-US" sz="900" dirty="0">
                <a:solidFill>
                  <a:schemeClr val="tx1"/>
                </a:solidFill>
              </a:rPr>
              <a:t>各施設</a:t>
            </a:r>
          </a:p>
        </p:txBody>
      </p:sp>
      <p:sp>
        <p:nvSpPr>
          <p:cNvPr id="61" name="フローチャート: 処理 60">
            <a:extLst>
              <a:ext uri="{FF2B5EF4-FFF2-40B4-BE49-F238E27FC236}">
                <a16:creationId xmlns:a16="http://schemas.microsoft.com/office/drawing/2014/main" id="{89263E49-AFE1-4BFD-886C-09D3ED065F95}"/>
              </a:ext>
            </a:extLst>
          </p:cNvPr>
          <p:cNvSpPr/>
          <p:nvPr/>
        </p:nvSpPr>
        <p:spPr>
          <a:xfrm>
            <a:off x="8021843" y="2930909"/>
            <a:ext cx="1068732" cy="1071011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ja-JP" altLang="en-US" sz="900" dirty="0">
                <a:solidFill>
                  <a:schemeClr val="tx1"/>
                </a:solidFill>
              </a:rPr>
              <a:t>各施設</a:t>
            </a:r>
          </a:p>
        </p:txBody>
      </p:sp>
      <p:sp>
        <p:nvSpPr>
          <p:cNvPr id="67" name="フローチャート: 結合子 66">
            <a:extLst>
              <a:ext uri="{FF2B5EF4-FFF2-40B4-BE49-F238E27FC236}">
                <a16:creationId xmlns:a16="http://schemas.microsoft.com/office/drawing/2014/main" id="{9198FF6E-F1D4-45FC-8577-81B4D8287403}"/>
              </a:ext>
            </a:extLst>
          </p:cNvPr>
          <p:cNvSpPr/>
          <p:nvPr/>
        </p:nvSpPr>
        <p:spPr>
          <a:xfrm>
            <a:off x="2160653" y="4393243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88ADC8E8-AB81-4F7A-AFC9-6F4262BD13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594" y="272157"/>
            <a:ext cx="8793956" cy="272653"/>
          </a:xfrm>
        </p:spPr>
        <p:txBody>
          <a:bodyPr>
            <a:normAutofit/>
          </a:bodyPr>
          <a:lstStyle/>
          <a:p>
            <a:pPr algn="l"/>
            <a:r>
              <a:rPr lang="ja-JP" altLang="en-US" sz="1200" b="1" dirty="0"/>
              <a:t>千代田区会館予約システム　インフラ構成概略図</a:t>
            </a:r>
          </a:p>
        </p:txBody>
      </p:sp>
      <p:sp>
        <p:nvSpPr>
          <p:cNvPr id="284" name="フッター プレースホルダー 283">
            <a:extLst>
              <a:ext uri="{FF2B5EF4-FFF2-40B4-BE49-F238E27FC236}">
                <a16:creationId xmlns:a16="http://schemas.microsoft.com/office/drawing/2014/main" id="{25FF29BF-6A7E-4EF5-BBD4-8C68CCEAF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株式会社ジーウェイブ</a:t>
            </a:r>
          </a:p>
        </p:txBody>
      </p:sp>
      <p:cxnSp>
        <p:nvCxnSpPr>
          <p:cNvPr id="23" name="コネクタ: カギ線 22">
            <a:extLst>
              <a:ext uri="{FF2B5EF4-FFF2-40B4-BE49-F238E27FC236}">
                <a16:creationId xmlns:a16="http://schemas.microsoft.com/office/drawing/2014/main" id="{70413969-B041-48D7-804F-F825015A63E1}"/>
              </a:ext>
            </a:extLst>
          </p:cNvPr>
          <p:cNvCxnSpPr>
            <a:cxnSpLocks/>
            <a:stCxn id="63" idx="4"/>
            <a:endCxn id="67" idx="0"/>
          </p:cNvCxnSpPr>
          <p:nvPr/>
        </p:nvCxnSpPr>
        <p:spPr>
          <a:xfrm rot="16200000" flipH="1">
            <a:off x="1451104" y="3576536"/>
            <a:ext cx="1631427" cy="1985"/>
          </a:xfrm>
          <a:prstGeom prst="bentConnector3">
            <a:avLst>
              <a:gd name="adj1" fmla="val 50000"/>
            </a:avLst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コネクタ: カギ線 52">
            <a:extLst>
              <a:ext uri="{FF2B5EF4-FFF2-40B4-BE49-F238E27FC236}">
                <a16:creationId xmlns:a16="http://schemas.microsoft.com/office/drawing/2014/main" id="{B6E1249F-183E-4792-8D9B-B224252656C8}"/>
              </a:ext>
            </a:extLst>
          </p:cNvPr>
          <p:cNvCxnSpPr>
            <a:cxnSpLocks/>
            <a:stCxn id="67" idx="4"/>
            <a:endCxn id="153" idx="0"/>
          </p:cNvCxnSpPr>
          <p:nvPr/>
        </p:nvCxnSpPr>
        <p:spPr>
          <a:xfrm rot="16200000" flipH="1">
            <a:off x="1937884" y="4937482"/>
            <a:ext cx="663027" cy="3175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コネクタ: カギ線 81">
            <a:extLst>
              <a:ext uri="{FF2B5EF4-FFF2-40B4-BE49-F238E27FC236}">
                <a16:creationId xmlns:a16="http://schemas.microsoft.com/office/drawing/2014/main" id="{6D0E3C8E-DD0A-4D8A-8483-F7628F8CA237}"/>
              </a:ext>
            </a:extLst>
          </p:cNvPr>
          <p:cNvCxnSpPr>
            <a:cxnSpLocks/>
            <a:stCxn id="85" idx="0"/>
            <a:endCxn id="135" idx="2"/>
          </p:cNvCxnSpPr>
          <p:nvPr/>
        </p:nvCxnSpPr>
        <p:spPr>
          <a:xfrm rot="5400000" flipH="1" flipV="1">
            <a:off x="7658364" y="2152985"/>
            <a:ext cx="271963" cy="1497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フローチャート: 和接合 84">
            <a:extLst>
              <a:ext uri="{FF2B5EF4-FFF2-40B4-BE49-F238E27FC236}">
                <a16:creationId xmlns:a16="http://schemas.microsoft.com/office/drawing/2014/main" id="{07628621-0998-40CC-B741-123B7D445128}"/>
              </a:ext>
            </a:extLst>
          </p:cNvPr>
          <p:cNvSpPr/>
          <p:nvPr/>
        </p:nvSpPr>
        <p:spPr>
          <a:xfrm>
            <a:off x="7172545" y="2289714"/>
            <a:ext cx="1242104" cy="320598"/>
          </a:xfrm>
          <a:prstGeom prst="flowChartSummingJunction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閉域網</a:t>
            </a:r>
          </a:p>
        </p:txBody>
      </p:sp>
      <p:cxnSp>
        <p:nvCxnSpPr>
          <p:cNvPr id="88" name="コネクタ: カギ線 87">
            <a:extLst>
              <a:ext uri="{FF2B5EF4-FFF2-40B4-BE49-F238E27FC236}">
                <a16:creationId xmlns:a16="http://schemas.microsoft.com/office/drawing/2014/main" id="{45A3C385-B961-4597-A861-8BFD4C98B0F9}"/>
              </a:ext>
            </a:extLst>
          </p:cNvPr>
          <p:cNvCxnSpPr>
            <a:cxnSpLocks/>
            <a:stCxn id="93" idx="0"/>
            <a:endCxn id="85" idx="4"/>
          </p:cNvCxnSpPr>
          <p:nvPr/>
        </p:nvCxnSpPr>
        <p:spPr>
          <a:xfrm rot="5400000" flipH="1" flipV="1">
            <a:off x="7223004" y="2450240"/>
            <a:ext cx="410522" cy="730665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四角形: 角を丸くする 105">
            <a:extLst>
              <a:ext uri="{FF2B5EF4-FFF2-40B4-BE49-F238E27FC236}">
                <a16:creationId xmlns:a16="http://schemas.microsoft.com/office/drawing/2014/main" id="{BEAE5BE9-DF01-40C6-920C-B5B01EF378DA}"/>
              </a:ext>
            </a:extLst>
          </p:cNvPr>
          <p:cNvSpPr/>
          <p:nvPr/>
        </p:nvSpPr>
        <p:spPr>
          <a:xfrm>
            <a:off x="1572095" y="890661"/>
            <a:ext cx="1393031" cy="433685"/>
          </a:xfrm>
          <a:prstGeom prst="roundRect">
            <a:avLst>
              <a:gd name="adj" fmla="val 10078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</a:rPr>
              <a:t>利用者</a:t>
            </a:r>
            <a:br>
              <a:rPr lang="en-US" altLang="ja-JP" sz="825" dirty="0">
                <a:solidFill>
                  <a:schemeClr val="tx1"/>
                </a:solidFill>
              </a:rPr>
            </a:br>
            <a:r>
              <a:rPr lang="en-US" altLang="ja-JP" sz="825" dirty="0">
                <a:solidFill>
                  <a:schemeClr val="tx1"/>
                </a:solidFill>
              </a:rPr>
              <a:t>(</a:t>
            </a:r>
            <a:r>
              <a:rPr lang="ja-JP" altLang="en-US" sz="825" dirty="0">
                <a:solidFill>
                  <a:schemeClr val="tx1"/>
                </a:solidFill>
              </a:rPr>
              <a:t>スマートフォン・</a:t>
            </a:r>
            <a:r>
              <a:rPr lang="en-US" altLang="ja-JP" sz="825" dirty="0">
                <a:solidFill>
                  <a:schemeClr val="tx1"/>
                </a:solidFill>
              </a:rPr>
              <a:t>PC</a:t>
            </a:r>
            <a:r>
              <a:rPr lang="ja-JP" altLang="en-US" sz="825" dirty="0">
                <a:solidFill>
                  <a:schemeClr val="tx1"/>
                </a:solidFill>
              </a:rPr>
              <a:t>等</a:t>
            </a:r>
            <a:r>
              <a:rPr lang="en-US" altLang="ja-JP" sz="825" dirty="0">
                <a:solidFill>
                  <a:schemeClr val="tx1"/>
                </a:solidFill>
              </a:rPr>
              <a:t>)</a:t>
            </a:r>
            <a:endParaRPr lang="ja-JP" altLang="en-US" sz="825" dirty="0">
              <a:solidFill>
                <a:schemeClr val="tx1"/>
              </a:solidFill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126546F3-EC46-4365-B6D9-F7FBB8F6F357}"/>
              </a:ext>
            </a:extLst>
          </p:cNvPr>
          <p:cNvSpPr txBox="1"/>
          <p:nvPr/>
        </p:nvSpPr>
        <p:spPr>
          <a:xfrm>
            <a:off x="7263073" y="3261353"/>
            <a:ext cx="1092996" cy="2853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altLang="ja-JP" sz="1350" dirty="0"/>
              <a:t>......</a:t>
            </a:r>
            <a:endParaRPr lang="ja-JP" altLang="en-US" sz="1350" dirty="0"/>
          </a:p>
        </p:txBody>
      </p:sp>
      <p:cxnSp>
        <p:nvCxnSpPr>
          <p:cNvPr id="119" name="コネクタ: カギ線 118">
            <a:extLst>
              <a:ext uri="{FF2B5EF4-FFF2-40B4-BE49-F238E27FC236}">
                <a16:creationId xmlns:a16="http://schemas.microsoft.com/office/drawing/2014/main" id="{60B8BFE4-663B-4C84-8AEA-BF080E50465F}"/>
              </a:ext>
            </a:extLst>
          </p:cNvPr>
          <p:cNvCxnSpPr>
            <a:cxnSpLocks/>
            <a:stCxn id="100" idx="0"/>
            <a:endCxn id="85" idx="4"/>
          </p:cNvCxnSpPr>
          <p:nvPr/>
        </p:nvCxnSpPr>
        <p:spPr>
          <a:xfrm rot="16200000" flipV="1">
            <a:off x="7970103" y="2433806"/>
            <a:ext cx="409601" cy="762612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フローチャート: 結合子 152">
            <a:extLst>
              <a:ext uri="{FF2B5EF4-FFF2-40B4-BE49-F238E27FC236}">
                <a16:creationId xmlns:a16="http://schemas.microsoft.com/office/drawing/2014/main" id="{5FF2BCD6-5550-459D-BB24-C0209E0969EF}"/>
              </a:ext>
            </a:extLst>
          </p:cNvPr>
          <p:cNvSpPr/>
          <p:nvPr/>
        </p:nvSpPr>
        <p:spPr>
          <a:xfrm>
            <a:off x="2163828" y="5270584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CBE2629B-31C1-4878-B3F5-AD6E57D143CD}"/>
              </a:ext>
            </a:extLst>
          </p:cNvPr>
          <p:cNvSpPr txBox="1"/>
          <p:nvPr/>
        </p:nvSpPr>
        <p:spPr>
          <a:xfrm>
            <a:off x="6654477" y="4482422"/>
            <a:ext cx="231873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5731" indent="-135731"/>
            <a:r>
              <a:rPr lang="en-US" altLang="ja-JP" sz="900" dirty="0">
                <a:latin typeface="+mn-ea"/>
              </a:rPr>
              <a:t>※</a:t>
            </a:r>
            <a:r>
              <a:rPr lang="ja-JP" altLang="en-US" sz="900" dirty="0">
                <a:latin typeface="+mn-ea"/>
              </a:rPr>
              <a:t> ウェブサーバとデータベースサーバは物理的に分離されており、データベースサーバへの直接アクセスを制限することで安全性を高めています。</a:t>
            </a:r>
            <a:endParaRPr lang="en-US" altLang="ja-JP" sz="900" dirty="0">
              <a:latin typeface="+mn-ea"/>
            </a:endParaRPr>
          </a:p>
          <a:p>
            <a:pPr marL="135731" indent="-135731"/>
            <a:endParaRPr lang="en-US" altLang="ja-JP" sz="900" dirty="0">
              <a:latin typeface="+mn-ea"/>
            </a:endParaRPr>
          </a:p>
          <a:p>
            <a:pPr marL="135731" indent="-135731"/>
            <a:r>
              <a:rPr lang="en-US" altLang="ja-JP" sz="900" dirty="0">
                <a:latin typeface="+mn-ea"/>
              </a:rPr>
              <a:t>※</a:t>
            </a:r>
            <a:r>
              <a:rPr lang="ja-JP" altLang="en-US" sz="900" dirty="0">
                <a:latin typeface="+mn-ea"/>
              </a:rPr>
              <a:t> 各施設からの予約システム管理画面へのアクセスは</a:t>
            </a:r>
            <a:r>
              <a:rPr lang="en-US" altLang="ja-JP" sz="900" dirty="0">
                <a:latin typeface="+mn-ea"/>
              </a:rPr>
              <a:t>VPN</a:t>
            </a:r>
            <a:r>
              <a:rPr lang="ja-JP" altLang="en-US" sz="900" dirty="0">
                <a:latin typeface="+mn-ea"/>
              </a:rPr>
              <a:t>接続により通信内容が暗号化されます。</a:t>
            </a:r>
            <a:endParaRPr lang="en-US" altLang="ja-JP" sz="900" dirty="0">
              <a:latin typeface="+mn-ea"/>
            </a:endParaRPr>
          </a:p>
          <a:p>
            <a:pPr marL="135731" indent="-135731"/>
            <a:endParaRPr lang="en-US" altLang="ja-JP" sz="900" dirty="0">
              <a:latin typeface="+mn-ea"/>
            </a:endParaRPr>
          </a:p>
          <a:p>
            <a:pPr marL="135731" indent="-135731"/>
            <a:r>
              <a:rPr lang="en-US" altLang="ja-JP" sz="900" dirty="0">
                <a:latin typeface="+mn-ea"/>
              </a:rPr>
              <a:t>※</a:t>
            </a:r>
            <a:r>
              <a:rPr lang="ja-JP" altLang="en-US" sz="900" dirty="0">
                <a:latin typeface="+mn-ea"/>
              </a:rPr>
              <a:t> 各施設どうしまたは各施設を統括する市庁施設とは、インターネットからは独立した安全な閉域網によって接続されます。</a:t>
            </a:r>
            <a:endParaRPr lang="en-US" altLang="ja-JP" sz="900" dirty="0">
              <a:latin typeface="+mn-ea"/>
            </a:endParaRPr>
          </a:p>
        </p:txBody>
      </p:sp>
      <p:sp>
        <p:nvSpPr>
          <p:cNvPr id="93" name="フローチャート: 処理 92">
            <a:extLst>
              <a:ext uri="{FF2B5EF4-FFF2-40B4-BE49-F238E27FC236}">
                <a16:creationId xmlns:a16="http://schemas.microsoft.com/office/drawing/2014/main" id="{148D5E02-C675-4A6F-A916-8255B2ACB0D4}"/>
              </a:ext>
            </a:extLst>
          </p:cNvPr>
          <p:cNvSpPr/>
          <p:nvPr/>
        </p:nvSpPr>
        <p:spPr>
          <a:xfrm>
            <a:off x="6654476" y="3020833"/>
            <a:ext cx="816912" cy="278315"/>
          </a:xfrm>
          <a:prstGeom prst="flowChartProcess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ts val="900"/>
              </a:lnSpc>
            </a:pPr>
            <a:r>
              <a:rPr lang="ja-JP" altLang="en-US" sz="800" dirty="0">
                <a:solidFill>
                  <a:schemeClr val="tx1"/>
                </a:solidFill>
                <a:latin typeface="+mn-ea"/>
              </a:rPr>
              <a:t>ゲートウェイ</a:t>
            </a:r>
            <a:br>
              <a:rPr lang="en-US" altLang="ja-JP" sz="800" dirty="0">
                <a:solidFill>
                  <a:schemeClr val="tx1"/>
                </a:solidFill>
                <a:latin typeface="+mn-ea"/>
              </a:rPr>
            </a:br>
            <a:r>
              <a:rPr lang="en-US" altLang="ja-JP" sz="800" dirty="0">
                <a:solidFill>
                  <a:schemeClr val="tx1"/>
                </a:solidFill>
                <a:latin typeface="+mn-ea"/>
              </a:rPr>
              <a:t>(</a:t>
            </a:r>
            <a:r>
              <a:rPr lang="ja-JP" altLang="en-US" sz="800" dirty="0">
                <a:solidFill>
                  <a:schemeClr val="tx1"/>
                </a:solidFill>
                <a:latin typeface="+mn-ea"/>
              </a:rPr>
              <a:t>ルータ</a:t>
            </a:r>
            <a:r>
              <a:rPr lang="en-US" altLang="ja-JP" sz="800" dirty="0">
                <a:solidFill>
                  <a:schemeClr val="tx1"/>
                </a:solidFill>
                <a:latin typeface="+mn-ea"/>
              </a:rPr>
              <a:t>)</a:t>
            </a:r>
            <a:endParaRPr lang="ja-JP" altLang="en-US" sz="8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0" name="フローチャート: 処理 99">
            <a:extLst>
              <a:ext uri="{FF2B5EF4-FFF2-40B4-BE49-F238E27FC236}">
                <a16:creationId xmlns:a16="http://schemas.microsoft.com/office/drawing/2014/main" id="{9B058737-1E0C-456B-87FE-DB213121DB3B}"/>
              </a:ext>
            </a:extLst>
          </p:cNvPr>
          <p:cNvSpPr/>
          <p:nvPr/>
        </p:nvSpPr>
        <p:spPr>
          <a:xfrm>
            <a:off x="8147753" y="3019912"/>
            <a:ext cx="816912" cy="278315"/>
          </a:xfrm>
          <a:prstGeom prst="flowChartProcess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ts val="900"/>
              </a:lnSpc>
            </a:pPr>
            <a:r>
              <a:rPr lang="ja-JP" altLang="en-US" sz="800" dirty="0">
                <a:solidFill>
                  <a:schemeClr val="tx1"/>
                </a:solidFill>
                <a:latin typeface="+mn-ea"/>
              </a:rPr>
              <a:t>ゲートウェイ</a:t>
            </a:r>
            <a:br>
              <a:rPr lang="en-US" altLang="ja-JP" sz="800" dirty="0">
                <a:solidFill>
                  <a:schemeClr val="tx1"/>
                </a:solidFill>
                <a:latin typeface="+mn-ea"/>
              </a:rPr>
            </a:br>
            <a:r>
              <a:rPr lang="en-US" altLang="ja-JP" sz="800" dirty="0">
                <a:solidFill>
                  <a:schemeClr val="tx1"/>
                </a:solidFill>
                <a:latin typeface="+mn-ea"/>
              </a:rPr>
              <a:t>(</a:t>
            </a:r>
            <a:r>
              <a:rPr lang="ja-JP" altLang="en-US" sz="800" dirty="0">
                <a:solidFill>
                  <a:schemeClr val="tx1"/>
                </a:solidFill>
                <a:latin typeface="+mn-ea"/>
              </a:rPr>
              <a:t>ルータ</a:t>
            </a:r>
            <a:r>
              <a:rPr lang="en-US" altLang="ja-JP" sz="800" dirty="0">
                <a:solidFill>
                  <a:schemeClr val="tx1"/>
                </a:solidFill>
                <a:latin typeface="+mn-ea"/>
              </a:rPr>
              <a:t>)</a:t>
            </a:r>
            <a:endParaRPr lang="ja-JP" altLang="en-US" sz="80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110" name="コネクタ: カギ線 109">
            <a:extLst>
              <a:ext uri="{FF2B5EF4-FFF2-40B4-BE49-F238E27FC236}">
                <a16:creationId xmlns:a16="http://schemas.microsoft.com/office/drawing/2014/main" id="{34481514-39C0-4F8D-96D3-7462ECDBBF69}"/>
              </a:ext>
            </a:extLst>
          </p:cNvPr>
          <p:cNvCxnSpPr>
            <a:cxnSpLocks/>
            <a:stCxn id="101" idx="0"/>
            <a:endCxn id="93" idx="2"/>
          </p:cNvCxnSpPr>
          <p:nvPr/>
        </p:nvCxnSpPr>
        <p:spPr>
          <a:xfrm rot="5400000" flipH="1" flipV="1">
            <a:off x="6970585" y="3388695"/>
            <a:ext cx="181893" cy="2801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コネクタ: カギ線 110">
            <a:extLst>
              <a:ext uri="{FF2B5EF4-FFF2-40B4-BE49-F238E27FC236}">
                <a16:creationId xmlns:a16="http://schemas.microsoft.com/office/drawing/2014/main" id="{7ED4DFCA-7EC0-43FA-85DB-1A56B398BD50}"/>
              </a:ext>
            </a:extLst>
          </p:cNvPr>
          <p:cNvCxnSpPr>
            <a:cxnSpLocks/>
            <a:stCxn id="102" idx="0"/>
            <a:endCxn id="100" idx="2"/>
          </p:cNvCxnSpPr>
          <p:nvPr/>
        </p:nvCxnSpPr>
        <p:spPr>
          <a:xfrm rot="16200000" flipV="1">
            <a:off x="8466203" y="3388234"/>
            <a:ext cx="182814" cy="2801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四角形: 角を丸くする 100">
            <a:extLst>
              <a:ext uri="{FF2B5EF4-FFF2-40B4-BE49-F238E27FC236}">
                <a16:creationId xmlns:a16="http://schemas.microsoft.com/office/drawing/2014/main" id="{D706C347-0D39-4670-8BE1-9A70889A2E0A}"/>
              </a:ext>
            </a:extLst>
          </p:cNvPr>
          <p:cNvSpPr/>
          <p:nvPr/>
        </p:nvSpPr>
        <p:spPr>
          <a:xfrm>
            <a:off x="6722753" y="3481041"/>
            <a:ext cx="674757" cy="297689"/>
          </a:xfrm>
          <a:prstGeom prst="roundRect">
            <a:avLst>
              <a:gd name="adj" fmla="val 10078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</a:rPr>
              <a:t>管理者</a:t>
            </a:r>
            <a:br>
              <a:rPr lang="en-US" altLang="ja-JP" sz="825" dirty="0">
                <a:solidFill>
                  <a:schemeClr val="tx1"/>
                </a:solidFill>
              </a:rPr>
            </a:br>
            <a:r>
              <a:rPr lang="en-US" altLang="ja-JP" sz="825" dirty="0">
                <a:solidFill>
                  <a:schemeClr val="tx1"/>
                </a:solidFill>
              </a:rPr>
              <a:t>PC</a:t>
            </a:r>
            <a:endParaRPr lang="ja-JP" altLang="en-US" sz="825" dirty="0">
              <a:solidFill>
                <a:schemeClr val="tx1"/>
              </a:solidFill>
            </a:endParaRPr>
          </a:p>
        </p:txBody>
      </p:sp>
      <p:sp>
        <p:nvSpPr>
          <p:cNvPr id="102" name="四角形: 角を丸くする 101">
            <a:extLst>
              <a:ext uri="{FF2B5EF4-FFF2-40B4-BE49-F238E27FC236}">
                <a16:creationId xmlns:a16="http://schemas.microsoft.com/office/drawing/2014/main" id="{C9F2C57B-C255-472C-8EC0-BC0E048145FB}"/>
              </a:ext>
            </a:extLst>
          </p:cNvPr>
          <p:cNvSpPr/>
          <p:nvPr/>
        </p:nvSpPr>
        <p:spPr>
          <a:xfrm>
            <a:off x="8221632" y="3481041"/>
            <a:ext cx="674757" cy="297689"/>
          </a:xfrm>
          <a:prstGeom prst="roundRect">
            <a:avLst>
              <a:gd name="adj" fmla="val 10078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</a:rPr>
              <a:t>管理者</a:t>
            </a:r>
            <a:br>
              <a:rPr lang="en-US" altLang="ja-JP" sz="825" dirty="0">
                <a:solidFill>
                  <a:schemeClr val="tx1"/>
                </a:solidFill>
              </a:rPr>
            </a:br>
            <a:r>
              <a:rPr lang="en-US" altLang="ja-JP" sz="825" dirty="0">
                <a:solidFill>
                  <a:schemeClr val="tx1"/>
                </a:solidFill>
              </a:rPr>
              <a:t>PC</a:t>
            </a:r>
            <a:endParaRPr lang="ja-JP" altLang="en-US" sz="825" dirty="0">
              <a:solidFill>
                <a:schemeClr val="tx1"/>
              </a:solidFill>
            </a:endParaRPr>
          </a:p>
        </p:txBody>
      </p:sp>
      <p:sp>
        <p:nvSpPr>
          <p:cNvPr id="63" name="フローチャート: 結合子 62">
            <a:extLst>
              <a:ext uri="{FF2B5EF4-FFF2-40B4-BE49-F238E27FC236}">
                <a16:creationId xmlns:a16="http://schemas.microsoft.com/office/drawing/2014/main" id="{698E371B-F9C9-4CB9-9542-A87A4BE3252C}"/>
              </a:ext>
            </a:extLst>
          </p:cNvPr>
          <p:cNvSpPr/>
          <p:nvPr/>
        </p:nvSpPr>
        <p:spPr>
          <a:xfrm>
            <a:off x="2158668" y="2547502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7" name="フローチャート: 処理 6">
            <a:extLst>
              <a:ext uri="{FF2B5EF4-FFF2-40B4-BE49-F238E27FC236}">
                <a16:creationId xmlns:a16="http://schemas.microsoft.com/office/drawing/2014/main" id="{F0FD008D-E506-4887-A019-471B7CE04EB6}"/>
              </a:ext>
            </a:extLst>
          </p:cNvPr>
          <p:cNvSpPr/>
          <p:nvPr/>
        </p:nvSpPr>
        <p:spPr>
          <a:xfrm>
            <a:off x="797027" y="5162716"/>
            <a:ext cx="2764829" cy="789903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altLang="ja-JP" sz="900" dirty="0">
                <a:solidFill>
                  <a:schemeClr val="tx1"/>
                </a:solidFill>
              </a:rPr>
              <a:t>9.</a:t>
            </a:r>
            <a:r>
              <a:rPr lang="ja-JP" altLang="en-US" sz="900" dirty="0">
                <a:solidFill>
                  <a:schemeClr val="tx1"/>
                </a:solidFill>
              </a:rPr>
              <a:t>データベース サーバ</a:t>
            </a:r>
          </a:p>
        </p:txBody>
      </p:sp>
      <p:sp>
        <p:nvSpPr>
          <p:cNvPr id="11" name="フローチャート: 磁気ディスク 10">
            <a:extLst>
              <a:ext uri="{FF2B5EF4-FFF2-40B4-BE49-F238E27FC236}">
                <a16:creationId xmlns:a16="http://schemas.microsoft.com/office/drawing/2014/main" id="{EB50D253-4280-4AF7-8FE1-6C36482343CD}"/>
              </a:ext>
            </a:extLst>
          </p:cNvPr>
          <p:cNvSpPr/>
          <p:nvPr/>
        </p:nvSpPr>
        <p:spPr>
          <a:xfrm>
            <a:off x="1039278" y="5241864"/>
            <a:ext cx="2331174" cy="513698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ja-JP" altLang="en-US" sz="788" dirty="0">
                <a:solidFill>
                  <a:schemeClr val="tx1"/>
                </a:solidFill>
              </a:rPr>
              <a:t>予約システム</a:t>
            </a:r>
            <a:br>
              <a:rPr lang="en-US" altLang="ja-JP" sz="788" dirty="0">
                <a:solidFill>
                  <a:schemeClr val="tx1"/>
                </a:solidFill>
              </a:rPr>
            </a:br>
            <a:r>
              <a:rPr lang="ja-JP" altLang="en-US" sz="788" dirty="0">
                <a:solidFill>
                  <a:schemeClr val="tx1"/>
                </a:solidFill>
              </a:rPr>
              <a:t>データベース</a:t>
            </a:r>
          </a:p>
        </p:txBody>
      </p:sp>
      <p:sp>
        <p:nvSpPr>
          <p:cNvPr id="126" name="フローチャート: 処理 125">
            <a:extLst>
              <a:ext uri="{FF2B5EF4-FFF2-40B4-BE49-F238E27FC236}">
                <a16:creationId xmlns:a16="http://schemas.microsoft.com/office/drawing/2014/main" id="{FD379311-EF05-42D4-950B-535A24232725}"/>
              </a:ext>
            </a:extLst>
          </p:cNvPr>
          <p:cNvSpPr/>
          <p:nvPr/>
        </p:nvSpPr>
        <p:spPr>
          <a:xfrm>
            <a:off x="1712560" y="2524542"/>
            <a:ext cx="1106530" cy="278315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900"/>
              </a:lnSpc>
            </a:pPr>
            <a:r>
              <a:rPr lang="en-US" altLang="ja-JP" sz="800" dirty="0">
                <a:solidFill>
                  <a:schemeClr val="tx1"/>
                </a:solidFill>
                <a:latin typeface="+mn-ea"/>
              </a:rPr>
              <a:t>1.</a:t>
            </a:r>
            <a:r>
              <a:rPr lang="ja-JP" altLang="en-US" sz="800" dirty="0">
                <a:solidFill>
                  <a:schemeClr val="tx1"/>
                </a:solidFill>
                <a:latin typeface="+mn-ea"/>
              </a:rPr>
              <a:t> ゲートウェイ</a:t>
            </a:r>
            <a:br>
              <a:rPr lang="en-US" altLang="ja-JP" sz="800" dirty="0">
                <a:solidFill>
                  <a:schemeClr val="tx1"/>
                </a:solidFill>
                <a:latin typeface="+mn-ea"/>
              </a:rPr>
            </a:br>
            <a:r>
              <a:rPr lang="en-US" altLang="ja-JP" sz="800" dirty="0">
                <a:solidFill>
                  <a:schemeClr val="tx1"/>
                </a:solidFill>
                <a:latin typeface="+mn-ea"/>
              </a:rPr>
              <a:t>(</a:t>
            </a:r>
            <a:r>
              <a:rPr lang="ja-JP" altLang="en-US" sz="800" dirty="0">
                <a:solidFill>
                  <a:schemeClr val="tx1"/>
                </a:solidFill>
                <a:latin typeface="+mn-ea"/>
              </a:rPr>
              <a:t>ルータ</a:t>
            </a:r>
            <a:r>
              <a:rPr lang="en-US" altLang="ja-JP" sz="800" dirty="0">
                <a:solidFill>
                  <a:schemeClr val="tx1"/>
                </a:solidFill>
                <a:latin typeface="+mn-ea"/>
              </a:rPr>
              <a:t>)</a:t>
            </a:r>
            <a:endParaRPr lang="ja-JP" altLang="en-US" sz="800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52" name="コネクタ: カギ線 51">
            <a:extLst>
              <a:ext uri="{FF2B5EF4-FFF2-40B4-BE49-F238E27FC236}">
                <a16:creationId xmlns:a16="http://schemas.microsoft.com/office/drawing/2014/main" id="{11734055-310C-4C88-B9C1-A1D6D64CF35F}"/>
              </a:ext>
            </a:extLst>
          </p:cNvPr>
          <p:cNvCxnSpPr>
            <a:cxnSpLocks/>
            <a:stCxn id="107" idx="4"/>
            <a:endCxn id="73" idx="0"/>
          </p:cNvCxnSpPr>
          <p:nvPr/>
        </p:nvCxnSpPr>
        <p:spPr>
          <a:xfrm rot="5400000">
            <a:off x="3531621" y="3145382"/>
            <a:ext cx="727390" cy="1768333"/>
          </a:xfrm>
          <a:prstGeom prst="bentConnector3">
            <a:avLst>
              <a:gd name="adj1" fmla="val 33239"/>
            </a:avLst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フローチャート: 結合子 72">
            <a:extLst>
              <a:ext uri="{FF2B5EF4-FFF2-40B4-BE49-F238E27FC236}">
                <a16:creationId xmlns:a16="http://schemas.microsoft.com/office/drawing/2014/main" id="{D734514F-5AB8-48D3-AD89-B20618B6B125}"/>
              </a:ext>
            </a:extLst>
          </p:cNvPr>
          <p:cNvSpPr/>
          <p:nvPr/>
        </p:nvSpPr>
        <p:spPr>
          <a:xfrm>
            <a:off x="2903992" y="4393243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6" name="フローチャート: 結合子 85">
            <a:extLst>
              <a:ext uri="{FF2B5EF4-FFF2-40B4-BE49-F238E27FC236}">
                <a16:creationId xmlns:a16="http://schemas.microsoft.com/office/drawing/2014/main" id="{BDA6F3B1-C93B-4043-BE48-DA6686FD1730}"/>
              </a:ext>
            </a:extLst>
          </p:cNvPr>
          <p:cNvSpPr/>
          <p:nvPr/>
        </p:nvSpPr>
        <p:spPr>
          <a:xfrm>
            <a:off x="4213789" y="4384790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107" name="フローチャート: 結合子 106">
            <a:extLst>
              <a:ext uri="{FF2B5EF4-FFF2-40B4-BE49-F238E27FC236}">
                <a16:creationId xmlns:a16="http://schemas.microsoft.com/office/drawing/2014/main" id="{800E8C90-F49E-42D7-87D8-52BBF1B11804}"/>
              </a:ext>
            </a:extLst>
          </p:cNvPr>
          <p:cNvSpPr/>
          <p:nvPr/>
        </p:nvSpPr>
        <p:spPr>
          <a:xfrm>
            <a:off x="4672325" y="3451539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135" name="フローチャート: 処理 134">
            <a:extLst>
              <a:ext uri="{FF2B5EF4-FFF2-40B4-BE49-F238E27FC236}">
                <a16:creationId xmlns:a16="http://schemas.microsoft.com/office/drawing/2014/main" id="{290193E6-087D-43DB-840F-CBF25B210FB3}"/>
              </a:ext>
            </a:extLst>
          </p:cNvPr>
          <p:cNvSpPr/>
          <p:nvPr/>
        </p:nvSpPr>
        <p:spPr>
          <a:xfrm>
            <a:off x="7238304" y="1670199"/>
            <a:ext cx="1113579" cy="347552"/>
          </a:xfrm>
          <a:prstGeom prst="flowChartProcess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900"/>
              </a:lnSpc>
            </a:pPr>
            <a:r>
              <a:rPr lang="ja-JP" altLang="en-US" sz="800" dirty="0">
                <a:solidFill>
                  <a:schemeClr val="tx1"/>
                </a:solidFill>
                <a:latin typeface="+mn-ea"/>
              </a:rPr>
              <a:t>ゲートウェイ</a:t>
            </a:r>
          </a:p>
        </p:txBody>
      </p:sp>
      <p:cxnSp>
        <p:nvCxnSpPr>
          <p:cNvPr id="87" name="コネクタ: カギ線 86">
            <a:extLst>
              <a:ext uri="{FF2B5EF4-FFF2-40B4-BE49-F238E27FC236}">
                <a16:creationId xmlns:a16="http://schemas.microsoft.com/office/drawing/2014/main" id="{4943BE7A-ADAB-47BB-B484-569E56399927}"/>
              </a:ext>
            </a:extLst>
          </p:cNvPr>
          <p:cNvCxnSpPr>
            <a:cxnSpLocks/>
            <a:stCxn id="107" idx="4"/>
            <a:endCxn id="86" idx="0"/>
          </p:cNvCxnSpPr>
          <p:nvPr/>
        </p:nvCxnSpPr>
        <p:spPr>
          <a:xfrm rot="5400000">
            <a:off x="4190746" y="3796053"/>
            <a:ext cx="718937" cy="458536"/>
          </a:xfrm>
          <a:prstGeom prst="bentConnector3">
            <a:avLst>
              <a:gd name="adj1" fmla="val 35161"/>
            </a:avLst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四角形: 角を丸くする 111">
            <a:extLst>
              <a:ext uri="{FF2B5EF4-FFF2-40B4-BE49-F238E27FC236}">
                <a16:creationId xmlns:a16="http://schemas.microsoft.com/office/drawing/2014/main" id="{2F686624-C9B2-42B4-8A49-281D65EC4123}"/>
              </a:ext>
            </a:extLst>
          </p:cNvPr>
          <p:cNvSpPr/>
          <p:nvPr/>
        </p:nvSpPr>
        <p:spPr>
          <a:xfrm>
            <a:off x="6387107" y="632112"/>
            <a:ext cx="534738" cy="27265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0" name="テキスト ボックス 269">
            <a:extLst>
              <a:ext uri="{FF2B5EF4-FFF2-40B4-BE49-F238E27FC236}">
                <a16:creationId xmlns:a16="http://schemas.microsoft.com/office/drawing/2014/main" id="{9F228383-1773-4041-AD95-6556C472868B}"/>
              </a:ext>
            </a:extLst>
          </p:cNvPr>
          <p:cNvSpPr txBox="1"/>
          <p:nvPr/>
        </p:nvSpPr>
        <p:spPr>
          <a:xfrm>
            <a:off x="6880859" y="633476"/>
            <a:ext cx="2019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/>
              <a:t>・・・追加するサーバ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4095A2F9-AF3E-4E1C-AF73-724988B6B708}"/>
              </a:ext>
            </a:extLst>
          </p:cNvPr>
          <p:cNvSpPr/>
          <p:nvPr/>
        </p:nvSpPr>
        <p:spPr>
          <a:xfrm>
            <a:off x="3492110" y="763297"/>
            <a:ext cx="2167336" cy="75918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900" dirty="0">
                <a:solidFill>
                  <a:schemeClr val="tx1"/>
                </a:solidFill>
              </a:rPr>
              <a:t>サポートセンター</a:t>
            </a:r>
            <a:br>
              <a:rPr lang="en-US" altLang="ja-JP" sz="900" dirty="0">
                <a:solidFill>
                  <a:schemeClr val="tx1"/>
                </a:solidFill>
              </a:rPr>
            </a:br>
            <a:r>
              <a:rPr lang="en-US" altLang="ja-JP" sz="800" dirty="0">
                <a:solidFill>
                  <a:schemeClr val="tx1"/>
                </a:solidFill>
              </a:rPr>
              <a:t>(</a:t>
            </a:r>
            <a:r>
              <a:rPr lang="ja-JP" altLang="en-US" sz="800" dirty="0">
                <a:solidFill>
                  <a:schemeClr val="tx1"/>
                </a:solidFill>
              </a:rPr>
              <a:t>ジーウェイブ</a:t>
            </a:r>
            <a:r>
              <a:rPr lang="en-US" altLang="ja-JP" sz="800" dirty="0">
                <a:solidFill>
                  <a:schemeClr val="tx1"/>
                </a:solidFill>
              </a:rPr>
              <a:t>)</a:t>
            </a:r>
            <a:endParaRPr lang="ja-JP" altLang="en-US" sz="800" dirty="0">
              <a:solidFill>
                <a:schemeClr val="tx1"/>
              </a:solidFill>
            </a:endParaRPr>
          </a:p>
        </p:txBody>
      </p:sp>
      <p:sp>
        <p:nvSpPr>
          <p:cNvPr id="69" name="フローチャート: 結合子 68">
            <a:extLst>
              <a:ext uri="{FF2B5EF4-FFF2-40B4-BE49-F238E27FC236}">
                <a16:creationId xmlns:a16="http://schemas.microsoft.com/office/drawing/2014/main" id="{DEF9EEDE-8298-4DAB-A6D2-656CE3510B1E}"/>
              </a:ext>
            </a:extLst>
          </p:cNvPr>
          <p:cNvSpPr/>
          <p:nvPr/>
        </p:nvSpPr>
        <p:spPr>
          <a:xfrm>
            <a:off x="3651913" y="3451539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76" name="コネクタ: カギ線 75">
            <a:extLst>
              <a:ext uri="{FF2B5EF4-FFF2-40B4-BE49-F238E27FC236}">
                <a16:creationId xmlns:a16="http://schemas.microsoft.com/office/drawing/2014/main" id="{289F29B9-6101-46E5-8AA3-3FA700D25BBD}"/>
              </a:ext>
            </a:extLst>
          </p:cNvPr>
          <p:cNvCxnSpPr>
            <a:cxnSpLocks/>
            <a:stCxn id="69" idx="4"/>
            <a:endCxn id="81" idx="0"/>
          </p:cNvCxnSpPr>
          <p:nvPr/>
        </p:nvCxnSpPr>
        <p:spPr>
          <a:xfrm rot="5400000">
            <a:off x="2880330" y="3514503"/>
            <a:ext cx="727390" cy="1030091"/>
          </a:xfrm>
          <a:prstGeom prst="bentConnector3">
            <a:avLst>
              <a:gd name="adj1" fmla="val 24858"/>
            </a:avLst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フローチャート: 結合子 80">
            <a:extLst>
              <a:ext uri="{FF2B5EF4-FFF2-40B4-BE49-F238E27FC236}">
                <a16:creationId xmlns:a16="http://schemas.microsoft.com/office/drawing/2014/main" id="{10C71C90-4E2A-4621-BD01-99E7F0079DAE}"/>
              </a:ext>
            </a:extLst>
          </p:cNvPr>
          <p:cNvSpPr/>
          <p:nvPr/>
        </p:nvSpPr>
        <p:spPr>
          <a:xfrm>
            <a:off x="2621822" y="4393243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9" name="フローチャート: 結合子 88">
            <a:extLst>
              <a:ext uri="{FF2B5EF4-FFF2-40B4-BE49-F238E27FC236}">
                <a16:creationId xmlns:a16="http://schemas.microsoft.com/office/drawing/2014/main" id="{F8ED8DB2-FBF3-46DC-8D80-4EF8A80DCE11}"/>
              </a:ext>
            </a:extLst>
          </p:cNvPr>
          <p:cNvSpPr/>
          <p:nvPr/>
        </p:nvSpPr>
        <p:spPr>
          <a:xfrm>
            <a:off x="4031733" y="4384790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0" name="コネクタ: カギ線 89">
            <a:extLst>
              <a:ext uri="{FF2B5EF4-FFF2-40B4-BE49-F238E27FC236}">
                <a16:creationId xmlns:a16="http://schemas.microsoft.com/office/drawing/2014/main" id="{95B1E4DD-EBF7-4C1A-AFF0-F8156E3F2AF9}"/>
              </a:ext>
            </a:extLst>
          </p:cNvPr>
          <p:cNvCxnSpPr>
            <a:cxnSpLocks/>
            <a:stCxn id="69" idx="4"/>
            <a:endCxn id="89" idx="0"/>
          </p:cNvCxnSpPr>
          <p:nvPr/>
        </p:nvCxnSpPr>
        <p:spPr>
          <a:xfrm rot="16200000" flipH="1">
            <a:off x="3589512" y="3835411"/>
            <a:ext cx="718937" cy="379820"/>
          </a:xfrm>
          <a:prstGeom prst="bentConnector3">
            <a:avLst>
              <a:gd name="adj1" fmla="val 25622"/>
            </a:avLst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フローチャート: 処理 49">
            <a:extLst>
              <a:ext uri="{FF2B5EF4-FFF2-40B4-BE49-F238E27FC236}">
                <a16:creationId xmlns:a16="http://schemas.microsoft.com/office/drawing/2014/main" id="{C13C36C8-E519-4D3F-98EC-FACA5BA787A4}"/>
              </a:ext>
            </a:extLst>
          </p:cNvPr>
          <p:cNvSpPr/>
          <p:nvPr/>
        </p:nvSpPr>
        <p:spPr>
          <a:xfrm>
            <a:off x="4152768" y="3368263"/>
            <a:ext cx="1277427" cy="331415"/>
          </a:xfrm>
          <a:prstGeom prst="flowChartProcess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altLang="ja-JP" sz="750" dirty="0">
                <a:solidFill>
                  <a:schemeClr val="tx1"/>
                </a:solidFill>
                <a:latin typeface="+mn-ea"/>
              </a:rPr>
              <a:t>4.</a:t>
            </a:r>
            <a:r>
              <a:rPr lang="ja-JP" altLang="en-US" sz="75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ja-JP" sz="750" dirty="0">
                <a:solidFill>
                  <a:schemeClr val="tx1"/>
                </a:solidFill>
                <a:latin typeface="+mn-ea"/>
              </a:rPr>
              <a:t>VPN</a:t>
            </a:r>
            <a:r>
              <a:rPr lang="ja-JP" altLang="en-US" sz="750" dirty="0">
                <a:solidFill>
                  <a:schemeClr val="tx1"/>
                </a:solidFill>
                <a:latin typeface="+mn-ea"/>
              </a:rPr>
              <a:t>ゲートウェイ</a:t>
            </a:r>
            <a:br>
              <a:rPr lang="en-US" altLang="ja-JP" sz="750" dirty="0">
                <a:solidFill>
                  <a:schemeClr val="tx1"/>
                </a:solidFill>
                <a:latin typeface="+mn-ea"/>
              </a:rPr>
            </a:br>
            <a:r>
              <a:rPr lang="en-US" altLang="ja-JP" sz="750" dirty="0">
                <a:solidFill>
                  <a:schemeClr val="tx1"/>
                </a:solidFill>
                <a:latin typeface="+mn-ea"/>
              </a:rPr>
              <a:t>(VPN</a:t>
            </a:r>
            <a:r>
              <a:rPr lang="ja-JP" altLang="en-US" sz="750" dirty="0">
                <a:solidFill>
                  <a:schemeClr val="tx1"/>
                </a:solidFill>
                <a:latin typeface="+mn-ea"/>
              </a:rPr>
              <a:t>ルータ</a:t>
            </a:r>
            <a:r>
              <a:rPr lang="en-US" altLang="ja-JP" sz="750" dirty="0">
                <a:solidFill>
                  <a:schemeClr val="tx1"/>
                </a:solidFill>
                <a:latin typeface="+mn-ea"/>
              </a:rPr>
              <a:t>)</a:t>
            </a:r>
            <a:endParaRPr lang="ja-JP" altLang="en-US" sz="7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9" name="フローチャート: 代替処理 8">
            <a:extLst>
              <a:ext uri="{FF2B5EF4-FFF2-40B4-BE49-F238E27FC236}">
                <a16:creationId xmlns:a16="http://schemas.microsoft.com/office/drawing/2014/main" id="{204D176B-27F9-433B-8EB8-D9994E165DC7}"/>
              </a:ext>
            </a:extLst>
          </p:cNvPr>
          <p:cNvSpPr/>
          <p:nvPr/>
        </p:nvSpPr>
        <p:spPr>
          <a:xfrm>
            <a:off x="1029135" y="4358815"/>
            <a:ext cx="2310730" cy="281009"/>
          </a:xfrm>
          <a:prstGeom prst="flowChartAlternate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788" dirty="0">
                <a:solidFill>
                  <a:schemeClr val="tx1"/>
                </a:solidFill>
              </a:rPr>
              <a:t>予約システム</a:t>
            </a:r>
          </a:p>
        </p:txBody>
      </p:sp>
      <p:sp>
        <p:nvSpPr>
          <p:cNvPr id="83" name="フローチャート: 磁気ディスク 82">
            <a:extLst>
              <a:ext uri="{FF2B5EF4-FFF2-40B4-BE49-F238E27FC236}">
                <a16:creationId xmlns:a16="http://schemas.microsoft.com/office/drawing/2014/main" id="{4116EF43-F2E9-4F62-AAC5-66EB26E65696}"/>
              </a:ext>
            </a:extLst>
          </p:cNvPr>
          <p:cNvSpPr/>
          <p:nvPr/>
        </p:nvSpPr>
        <p:spPr>
          <a:xfrm>
            <a:off x="4011032" y="4349723"/>
            <a:ext cx="1662411" cy="282643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ts val="946"/>
              </a:lnSpc>
            </a:pPr>
            <a:r>
              <a:rPr lang="ja-JP" altLang="en-US" sz="788" dirty="0">
                <a:solidFill>
                  <a:schemeClr val="tx1"/>
                </a:solidFill>
              </a:rPr>
              <a:t>共有ディスク</a:t>
            </a:r>
          </a:p>
        </p:txBody>
      </p:sp>
      <p:sp>
        <p:nvSpPr>
          <p:cNvPr id="91" name="四角形: 角を丸くする 90">
            <a:extLst>
              <a:ext uri="{FF2B5EF4-FFF2-40B4-BE49-F238E27FC236}">
                <a16:creationId xmlns:a16="http://schemas.microsoft.com/office/drawing/2014/main" id="{726888E9-3402-4AB1-9C9E-87C2ECEA05B9}"/>
              </a:ext>
            </a:extLst>
          </p:cNvPr>
          <p:cNvSpPr/>
          <p:nvPr/>
        </p:nvSpPr>
        <p:spPr>
          <a:xfrm>
            <a:off x="4749069" y="1124993"/>
            <a:ext cx="814311" cy="297689"/>
          </a:xfrm>
          <a:prstGeom prst="roundRect">
            <a:avLst>
              <a:gd name="adj" fmla="val 10078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</a:rPr>
              <a:t>サポート用</a:t>
            </a:r>
            <a:br>
              <a:rPr lang="en-US" altLang="ja-JP" sz="825" dirty="0">
                <a:solidFill>
                  <a:schemeClr val="tx1"/>
                </a:solidFill>
              </a:rPr>
            </a:br>
            <a:r>
              <a:rPr lang="en-US" altLang="ja-JP" sz="825" dirty="0">
                <a:solidFill>
                  <a:schemeClr val="tx1"/>
                </a:solidFill>
              </a:rPr>
              <a:t>PC</a:t>
            </a:r>
            <a:endParaRPr lang="ja-JP" altLang="en-US" sz="825" dirty="0">
              <a:solidFill>
                <a:schemeClr val="tx1"/>
              </a:solidFill>
            </a:endParaRPr>
          </a:p>
        </p:txBody>
      </p:sp>
      <p:cxnSp>
        <p:nvCxnSpPr>
          <p:cNvPr id="92" name="コネクタ: カギ線 91">
            <a:extLst>
              <a:ext uri="{FF2B5EF4-FFF2-40B4-BE49-F238E27FC236}">
                <a16:creationId xmlns:a16="http://schemas.microsoft.com/office/drawing/2014/main" id="{D1FD211A-C037-4A12-85B2-9D3780BAC3ED}"/>
              </a:ext>
            </a:extLst>
          </p:cNvPr>
          <p:cNvCxnSpPr>
            <a:cxnSpLocks/>
            <a:stCxn id="91" idx="1"/>
            <a:endCxn id="59" idx="3"/>
          </p:cNvCxnSpPr>
          <p:nvPr/>
        </p:nvCxnSpPr>
        <p:spPr>
          <a:xfrm rot="10800000">
            <a:off x="4465795" y="1273280"/>
            <a:ext cx="283275" cy="559"/>
          </a:xfrm>
          <a:prstGeom prst="bentConnector3">
            <a:avLst>
              <a:gd name="adj1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A39129E-53FD-45AD-A9AC-DECE9047A47C}"/>
              </a:ext>
            </a:extLst>
          </p:cNvPr>
          <p:cNvSpPr/>
          <p:nvPr/>
        </p:nvSpPr>
        <p:spPr>
          <a:xfrm>
            <a:off x="3613594" y="1346262"/>
            <a:ext cx="300043" cy="20730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0" name="コネクタ: カギ線 69">
            <a:extLst>
              <a:ext uri="{FF2B5EF4-FFF2-40B4-BE49-F238E27FC236}">
                <a16:creationId xmlns:a16="http://schemas.microsoft.com/office/drawing/2014/main" id="{8DADB117-E26A-4E3B-8E01-08EB78AE310D}"/>
              </a:ext>
            </a:extLst>
          </p:cNvPr>
          <p:cNvCxnSpPr>
            <a:cxnSpLocks/>
            <a:stCxn id="108" idx="4"/>
            <a:endCxn id="69" idx="0"/>
          </p:cNvCxnSpPr>
          <p:nvPr/>
        </p:nvCxnSpPr>
        <p:spPr>
          <a:xfrm rot="5400000">
            <a:off x="2734792" y="2422813"/>
            <a:ext cx="2053004" cy="4448"/>
          </a:xfrm>
          <a:prstGeom prst="bentConnector3">
            <a:avLst>
              <a:gd name="adj1" fmla="val 50000"/>
            </a:avLst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フローチャート: 処理 56">
            <a:extLst>
              <a:ext uri="{FF2B5EF4-FFF2-40B4-BE49-F238E27FC236}">
                <a16:creationId xmlns:a16="http://schemas.microsoft.com/office/drawing/2014/main" id="{C91B6E95-DEED-4915-AF54-F35FA62B5B9A}"/>
              </a:ext>
            </a:extLst>
          </p:cNvPr>
          <p:cNvSpPr/>
          <p:nvPr/>
        </p:nvSpPr>
        <p:spPr>
          <a:xfrm>
            <a:off x="2808354" y="3368263"/>
            <a:ext cx="1244651" cy="331415"/>
          </a:xfrm>
          <a:prstGeom prst="flowChartProcess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altLang="ja-JP" sz="750" dirty="0">
                <a:solidFill>
                  <a:schemeClr val="tx1"/>
                </a:solidFill>
                <a:latin typeface="+mn-ea"/>
              </a:rPr>
              <a:t>3.</a:t>
            </a:r>
            <a:r>
              <a:rPr lang="ja-JP" altLang="en-US" sz="750" dirty="0">
                <a:solidFill>
                  <a:schemeClr val="tx1"/>
                </a:solidFill>
                <a:latin typeface="+mn-ea"/>
              </a:rPr>
              <a:t> </a:t>
            </a:r>
            <a:r>
              <a:rPr lang="en-US" altLang="ja-JP" sz="750" dirty="0">
                <a:solidFill>
                  <a:schemeClr val="tx1"/>
                </a:solidFill>
                <a:latin typeface="+mn-ea"/>
              </a:rPr>
              <a:t>VPN</a:t>
            </a:r>
            <a:r>
              <a:rPr lang="ja-JP" altLang="en-US" sz="750" dirty="0">
                <a:solidFill>
                  <a:schemeClr val="tx1"/>
                </a:solidFill>
                <a:latin typeface="+mn-ea"/>
              </a:rPr>
              <a:t>ゲートウェイ</a:t>
            </a:r>
            <a:br>
              <a:rPr lang="en-US" altLang="ja-JP" sz="750" dirty="0">
                <a:solidFill>
                  <a:schemeClr val="tx1"/>
                </a:solidFill>
                <a:latin typeface="+mn-ea"/>
              </a:rPr>
            </a:br>
            <a:r>
              <a:rPr lang="en-US" altLang="ja-JP" sz="750" dirty="0">
                <a:solidFill>
                  <a:schemeClr val="tx1"/>
                </a:solidFill>
                <a:latin typeface="+mn-ea"/>
              </a:rPr>
              <a:t>(VPN</a:t>
            </a:r>
            <a:r>
              <a:rPr lang="ja-JP" altLang="en-US" sz="750" dirty="0">
                <a:solidFill>
                  <a:schemeClr val="tx1"/>
                </a:solidFill>
                <a:latin typeface="+mn-ea"/>
              </a:rPr>
              <a:t>ルータ</a:t>
            </a:r>
            <a:r>
              <a:rPr lang="en-US" altLang="ja-JP" sz="750" dirty="0">
                <a:solidFill>
                  <a:schemeClr val="tx1"/>
                </a:solidFill>
                <a:latin typeface="+mn-ea"/>
              </a:rPr>
              <a:t>)</a:t>
            </a:r>
            <a:endParaRPr lang="ja-JP" altLang="en-US" sz="75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108" name="フローチャート: 結合子 107">
            <a:extLst>
              <a:ext uri="{FF2B5EF4-FFF2-40B4-BE49-F238E27FC236}">
                <a16:creationId xmlns:a16="http://schemas.microsoft.com/office/drawing/2014/main" id="{F6724ABD-AEFF-4893-9C41-FE71EA5D68B2}"/>
              </a:ext>
            </a:extLst>
          </p:cNvPr>
          <p:cNvSpPr/>
          <p:nvPr/>
        </p:nvSpPr>
        <p:spPr>
          <a:xfrm>
            <a:off x="3656361" y="1184221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59" name="フローチャート: 処理 58">
            <a:extLst>
              <a:ext uri="{FF2B5EF4-FFF2-40B4-BE49-F238E27FC236}">
                <a16:creationId xmlns:a16="http://schemas.microsoft.com/office/drawing/2014/main" id="{239E79D8-627F-4F69-94B0-171A94BC4E09}"/>
              </a:ext>
            </a:extLst>
          </p:cNvPr>
          <p:cNvSpPr/>
          <p:nvPr/>
        </p:nvSpPr>
        <p:spPr>
          <a:xfrm>
            <a:off x="3597091" y="1134121"/>
            <a:ext cx="868703" cy="278315"/>
          </a:xfrm>
          <a:prstGeom prst="flowChartProcess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900"/>
              </a:lnSpc>
            </a:pPr>
            <a:r>
              <a:rPr lang="ja-JP" altLang="en-US" sz="800" dirty="0">
                <a:solidFill>
                  <a:schemeClr val="tx1"/>
                </a:solidFill>
                <a:latin typeface="+mn-ea"/>
              </a:rPr>
              <a:t>ゲートウェイ</a:t>
            </a:r>
          </a:p>
        </p:txBody>
      </p:sp>
      <p:sp>
        <p:nvSpPr>
          <p:cNvPr id="113" name="正方形/長方形 112">
            <a:extLst>
              <a:ext uri="{FF2B5EF4-FFF2-40B4-BE49-F238E27FC236}">
                <a16:creationId xmlns:a16="http://schemas.microsoft.com/office/drawing/2014/main" id="{37117C69-C187-41EB-92FB-9BA8733C0586}"/>
              </a:ext>
            </a:extLst>
          </p:cNvPr>
          <p:cNvSpPr/>
          <p:nvPr/>
        </p:nvSpPr>
        <p:spPr>
          <a:xfrm>
            <a:off x="6616362" y="1013825"/>
            <a:ext cx="300043" cy="2405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C51C915C-45B2-4BD1-A900-40F793DF08DD}"/>
              </a:ext>
            </a:extLst>
          </p:cNvPr>
          <p:cNvSpPr txBox="1"/>
          <p:nvPr/>
        </p:nvSpPr>
        <p:spPr>
          <a:xfrm>
            <a:off x="6880859" y="1005687"/>
            <a:ext cx="20190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/>
              <a:t>・・・</a:t>
            </a:r>
            <a:r>
              <a:rPr kumimoji="1" lang="en-US" altLang="ja-JP" sz="1100" dirty="0"/>
              <a:t>VPN(</a:t>
            </a:r>
            <a:r>
              <a:rPr kumimoji="1" lang="ja-JP" altLang="en-US" sz="1100" dirty="0"/>
              <a:t>暗号化</a:t>
            </a:r>
            <a:r>
              <a:rPr kumimoji="1" lang="en-US" altLang="ja-JP" sz="1100" dirty="0"/>
              <a:t>)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4042440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498</TotalTime>
  <Words>166</Words>
  <Application>Microsoft Office PowerPoint</Application>
  <PresentationFormat>画面に合わせる (4:3)</PresentationFormat>
  <Paragraphs>39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千代田区会館予約システム　インフラ構成概略図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越谷市 様向けインフラ構成図</dc:title>
  <dc:creator>N.Otsuka</dc:creator>
  <cp:lastModifiedBy>N.Otsuka</cp:lastModifiedBy>
  <cp:revision>50</cp:revision>
  <cp:lastPrinted>2019-01-24T06:44:56Z</cp:lastPrinted>
  <dcterms:created xsi:type="dcterms:W3CDTF">2019-01-09T06:06:36Z</dcterms:created>
  <dcterms:modified xsi:type="dcterms:W3CDTF">2019-04-15T07:51:28Z</dcterms:modified>
</cp:coreProperties>
</file>